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type="screen16x9" cy="5143500" cx="9144000"/>
  <p:notesSz cx="6858000" cy="9144000"/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5033" autoAdjust="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tableStyles" Target="tableStyle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customXml" Target="../customXml/item1.xml"/><Relationship Id="rId17" Type="http://schemas.openxmlformats.org/officeDocument/2006/relationships/customXmlProps" Target="../customXml/itemProps1.xml"/><Relationship Id="rId18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Google Shape;3;n"/>
          <p:cNvSpPr>
            <a:spLocks noChangeAspect="1" noRot="1" noGrp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641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29845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indent="-298450" lvl="1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indent="-29845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indent="-298450" lvl="3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indent="-298450" lvl="4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indent="-298450" lvl="5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indent="-298450" lvl="6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indent="-298450" lvl="7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indent="-298450" lvl="8" marL="4114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cap="none" sz="11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Slide Image Placeholder 1"/>
          <p:cNvSpPr>
            <a:spLocks noChangeAspect="1" noRot="1" noGrp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104858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indent="0" marL="0">
              <a:buNone/>
            </a:pPr>
            <a:r>
              <a:rPr b="1" dirty="0" lang="en-US"/>
              <a:t>Slides</a:t>
            </a:r>
            <a:r>
              <a:rPr dirty="0" lang="en-US"/>
              <a:t>: Prepare a short slide deck (10-12 slides) summarizing the project objectives, methodology, and key results.</a:t>
            </a:r>
            <a:endParaRPr dirty="0" lang="en-IN"/>
          </a:p>
        </p:txBody>
      </p:sp>
      <p:sp>
        <p:nvSpPr>
          <p:cNvPr id="1048589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p>
            <a:pPr algn="r"/>
            <a:fld id="{023E65BA-FB28-47C4-A217-44F00343302E}" type="slidenum">
              <a:rPr b="0" sz="1400" lang="en-US" spc="-1" strike="noStrike">
                <a:latin typeface="Times New Roman"/>
              </a:rPr>
              <a:t>1</a:t>
            </a:fld>
            <a:endParaRPr b="0" sz="1400" lang="en-US" spc="-1" strike="noStrike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Slide Image Placeholder 1"/>
          <p:cNvSpPr>
            <a:spLocks noChangeAspect="1" noRot="1" noGrp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104859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pPr indent="0" marL="158750">
              <a:buNone/>
            </a:pPr>
            <a:endParaRPr b="1" dirty="0" lang="en-US"/>
          </a:p>
        </p:txBody>
      </p:sp>
      <p:sp>
        <p:nvSpPr>
          <p:cNvPr id="104859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p>
            <a:pPr algn="r"/>
            <a:fld id="{023E65BA-FB28-47C4-A217-44F00343302E}" type="slidenum">
              <a:rPr b="0" sz="1400" lang="en-US" spc="-1" strike="noStrike">
                <a:latin typeface="Times New Roman"/>
              </a:rPr>
              <a:t>2</a:t>
            </a:fld>
            <a:endParaRPr b="0" sz="1400" lang="en-US" spc="-1" strike="noStrike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PlaceHolder 1"/>
          <p:cNvSpPr>
            <a:spLocks noChangeAspect="1" noRot="1" noGrp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/>
        </p:spPr>
      </p:sp>
      <p:sp>
        <p:nvSpPr>
          <p:cNvPr id="10486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/>
        </p:spPr>
        <p:txBody>
          <a:bodyPr>
            <a:noAutofit/>
          </a:bodyPr>
          <a:p>
            <a:pPr indent="0" marL="0">
              <a:buFont typeface="Arial" panose="020B0604020202020204" pitchFamily="34" charset="0"/>
              <a:buNone/>
              <a:tabLst>
                <a:tab algn="l" pos="0"/>
              </a:tabLst>
            </a:pPr>
            <a:r>
              <a:rPr b="0" sz="2000" lang="en-IN" spc="-1"/>
              <a:t>thank you very much for joining</a:t>
            </a:r>
            <a:r>
              <a:rPr b="0" lang="en-IN"/>
              <a:t> this </a:t>
            </a:r>
            <a:r>
              <a:rPr lang="en-IN"/>
              <a:t>PPT</a:t>
            </a:r>
            <a:r>
              <a:rPr b="0" lang="en-IN"/>
              <a:t>, keep learning.</a:t>
            </a:r>
          </a:p>
        </p:txBody>
      </p:sp>
      <p:sp>
        <p:nvSpPr>
          <p:cNvPr id="1048614" name="TextShape 3"/>
          <p:cNvSpPr txBox="1"/>
          <p:nvPr/>
        </p:nvSpPr>
        <p:spPr>
          <a:xfrm>
            <a:off x="3884760" y="8685360"/>
            <a:ext cx="2971440" cy="458280"/>
          </a:xfrm>
          <a:prstGeom prst="rect"/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9D2A155-03D1-406C-89CB-ED7F9F0CCA44}" type="slidenum">
              <a:rPr b="0" sz="1200" lang="en-IN" spc="-1" strike="noStrike">
                <a:latin typeface="Times New Roman"/>
              </a:rPr>
              <a:t>10</a:t>
            </a:fld>
            <a:endParaRPr b="0" sz="1200" lang="en-US" spc="-1" strike="noStrike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37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/>
        </p:spPr>
        <p:txBody>
          <a:bodyPr anchor="ctr" bIns="0" lIns="0" rIns="0" tIns="0">
            <a:noAutofit/>
          </a:bodyPr>
          <a:p>
            <a:endParaRPr b="0" sz="1350" lang="en-US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5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/>
        </p:spPr>
        <p:txBody>
          <a:bodyPr anchor="ctr" bIns="0" lIns="0" rIns="0" tIns="0">
            <a:noAutofit/>
          </a:bodyPr>
          <a:p>
            <a:pPr algn="ctr"/>
            <a:endParaRPr b="0" sz="2400" lang="en-US" spc="-1" strike="noStrike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/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580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/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581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/>
        </p:spPr>
        <p:txBody>
          <a:bodyPr/>
          <a:p>
            <a:fld id="{81BF06D3-496D-4060-A653-877D7024FA53}" type="datetime1">
              <a:rPr lang="en-IN" smtClean="0"/>
              <a:t>15-11-2024</a:t>
            </a:fld>
            <a:endParaRPr lang="en-US"/>
          </a:p>
        </p:txBody>
      </p:sp>
      <p:sp>
        <p:nvSpPr>
          <p:cNvPr id="104858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/>
        </p:spPr>
        <p:txBody>
          <a:bodyPr/>
          <a:p>
            <a:endParaRPr lang="en-US"/>
          </a:p>
        </p:txBody>
      </p:sp>
      <p:sp>
        <p:nvSpPr>
          <p:cNvPr id="104858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/>
        </p:spPr>
        <p:txBody>
          <a:bodyPr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45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19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17492" lvl="0" marL="457189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algn="l" indent="-304793" lvl="1" marL="914378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793" lvl="2" marL="1371566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793" lvl="3" marL="1828754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793" lvl="4" marL="2285943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793" lvl="5" marL="2743132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793" lvl="6" marL="320032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793" lvl="7" marL="3657509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793" lvl="8" marL="4114697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20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17492" lvl="0" marL="457189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algn="l" indent="-304793" lvl="1" marL="914378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793" lvl="2" marL="1371566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793" lvl="3" marL="1828754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793" lvl="4" marL="2285943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793" lvl="5" marL="2743132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793" lvl="6" marL="320032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793" lvl="7" marL="3657509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793" lvl="8" marL="4114697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21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algn="r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32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596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algn="r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/>
          <a:noFill/>
          <a:ln>
            <a:noFill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8627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04793" lvl="0" marL="457189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algn="l" indent="-304793" lvl="1" marL="914378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793" lvl="2" marL="1371566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793" lvl="3" marL="1828754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793" lvl="4" marL="2285943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793" lvl="5" marL="2743132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793" lvl="6" marL="320032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793" lvl="7" marL="3657509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793" lvl="8" marL="4114697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28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algn="r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49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30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algn="l"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31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algn="l"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32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4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/>
          <a:noFill/>
          <a:ln>
            <a:noFill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8616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l"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algn="l"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algn="l"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algn="l"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algn="l"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algn="l"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algn="l"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algn="l"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algn="l"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17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50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l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algn="l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algn="l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algn="l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algn="l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algn="l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algn="l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algn="l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algn="l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86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Google Shape;36;p32"/>
          <p:cNvSpPr/>
          <p:nvPr/>
        </p:nvSpPr>
        <p:spPr>
          <a:xfrm>
            <a:off x="4572000" y="-125"/>
            <a:ext cx="4572000" cy="5143500"/>
          </a:xfrm>
          <a:prstGeom prst="rect"/>
          <a:solidFill>
            <a:schemeClr val="l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cap="none" sz="1400" i="0" strike="noStrike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636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/>
          <a:noFill/>
          <a:ln>
            <a:noFill/>
          </a:ln>
        </p:spPr>
        <p:txBody>
          <a:bodyPr anchor="b" anchorCtr="0" bIns="91425" lIns="91425" rIns="91425" spcFirstLastPara="1" tIns="91425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8637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638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l" indent="-342892" lvl="0" marL="457189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algn="l" indent="-317492" lvl="1" marL="914378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algn="l" indent="-317492" lvl="2" marL="1371566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algn="l" indent="-317492" lvl="3" marL="1828754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algn="l" indent="-317492" lvl="4" marL="2285943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algn="l" indent="-317492" lvl="5" marL="2743132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algn="l" indent="-317492" lvl="6" marL="320032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algn="l" indent="-317492" lvl="7" marL="3657509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algn="l" indent="-317492" lvl="8" marL="4114697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/>
        </p:txBody>
      </p:sp>
      <p:sp>
        <p:nvSpPr>
          <p:cNvPr id="1048639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algn="r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6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l" indent="-228594" lvl="0" marL="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/>
        </p:txBody>
      </p:sp>
      <p:sp>
        <p:nvSpPr>
          <p:cNvPr id="104862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indent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r" indent="0" lvl="1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r" indent="0" lvl="2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r" indent="0" lvl="3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r" indent="0" lvl="4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r" indent="0" lvl="5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r" indent="0" lvl="6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r" indent="0" lvl="7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r" indent="0" lvl="8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cap="none" sz="1000" i="0" strike="noStrike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algn="r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image" Target="../media/image1.png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2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Rectangle 5"/>
          <p:cNvSpPr/>
          <p:nvPr userDrawn="1"/>
        </p:nvSpPr>
        <p:spPr>
          <a:xfrm>
            <a:off x="1" y="-78892"/>
            <a:ext cx="7088224" cy="467289"/>
          </a:xfrm>
          <a:prstGeom prst="rect"/>
          <a:solidFill>
            <a:srgbClr val="223366"/>
          </a:solidFill>
          <a:ln>
            <a:solidFill>
              <a:srgbClr val="223366"/>
            </a:solidFill>
          </a:ln>
          <a:effectLst>
            <a:outerShdw algn="ctr" blurRad="50800" dir="5400000" dist="38100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l"/>
            <a:r>
              <a:rPr lang="en-US"/>
              <a:t>Project Title</a:t>
            </a:r>
          </a:p>
        </p:txBody>
      </p:sp>
      <p:sp>
        <p:nvSpPr>
          <p:cNvPr id="1048577" name="Rectangle 8"/>
          <p:cNvSpPr/>
          <p:nvPr userDrawn="1"/>
        </p:nvSpPr>
        <p:spPr>
          <a:xfrm>
            <a:off x="0" y="4935061"/>
            <a:ext cx="9144000" cy="208439"/>
          </a:xfrm>
          <a:prstGeom prst="rect"/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pic>
        <p:nvPicPr>
          <p:cNvPr id="2097152" name="Picture 7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2"/>
          <a:srcRect/>
          <a:stretch>
            <a:fillRect/>
          </a:stretch>
        </p:blipFill>
        <p:spPr>
          <a:xfrm>
            <a:off x="7435308" y="29029"/>
            <a:ext cx="1245494" cy="405088"/>
          </a:xfrm>
          <a:prstGeom prst="rect"/>
        </p:spPr>
      </p:pic>
      <p:sp>
        <p:nvSpPr>
          <p:cNvPr id="1048578" name="Rectangle 12"/>
          <p:cNvSpPr/>
          <p:nvPr userDrawn="1"/>
        </p:nvSpPr>
        <p:spPr>
          <a:xfrm>
            <a:off x="9027886" y="0"/>
            <a:ext cx="116114" cy="467289"/>
          </a:xfrm>
          <a:prstGeom prst="rect"/>
          <a:solidFill>
            <a:srgbClr val="00B0F0"/>
          </a:solidFill>
          <a:ln>
            <a:noFill/>
          </a:ln>
          <a:effectLst>
            <a:outerShdw algn="ctr" blurRad="50800" dir="5400000" dist="38100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1" y="-122464"/>
            <a:ext cx="9144000" cy="5143500"/>
          </a:xfrm>
          <a:prstGeom prst="rect"/>
        </p:spPr>
      </p:pic>
      <p:sp>
        <p:nvSpPr>
          <p:cNvPr id="1048584" name="TextBox 1"/>
          <p:cNvSpPr txBox="1"/>
          <p:nvPr/>
        </p:nvSpPr>
        <p:spPr>
          <a:xfrm>
            <a:off x="2274736" y="4468992"/>
            <a:ext cx="4051271" cy="3073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sz="1200" lang="en-US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sp>
        <p:nvSpPr>
          <p:cNvPr id="1048585" name="Rectangle: Rounded Corners 4"/>
          <p:cNvSpPr/>
          <p:nvPr/>
        </p:nvSpPr>
        <p:spPr>
          <a:xfrm>
            <a:off x="1122744" y="1001693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6" name="Group 5"/>
          <p:cNvGrpSpPr/>
          <p:nvPr/>
        </p:nvGrpSpPr>
        <p:grpSpPr>
          <a:xfrm>
            <a:off x="1567263" y="1495382"/>
            <a:ext cx="6047412" cy="601034"/>
            <a:chOff x="1567263" y="1495382"/>
            <a:chExt cx="6047412" cy="601034"/>
          </a:xfrm>
        </p:grpSpPr>
        <p:pic>
          <p:nvPicPr>
            <p:cNvPr id="2097154" name="Google Shape;110;p4" descr="A close up of a sign  Description automatically generated"/>
            <p:cNvPicPr preferRelativeResize="0">
              <a:picLocks/>
            </p:cNvPicPr>
            <p:nvPr/>
          </p:nvPicPr>
          <p:blipFill rotWithShape="1">
            <a:blip xmlns:r="http://schemas.openxmlformats.org/officeDocument/2006/relationships" r:embed="rId2">
              <a:alphaModFix/>
            </a:blip>
            <a:srcRect/>
            <a:stretch>
              <a:fillRect/>
            </a:stretch>
          </p:blipFill>
          <p:spPr>
            <a:xfrm>
              <a:off x="4755974" y="1620847"/>
              <a:ext cx="1163978" cy="389110"/>
            </a:xfrm>
            <a:prstGeom prst="rect"/>
            <a:noFill/>
            <a:ln>
              <a:noFill/>
            </a:ln>
          </p:spPr>
        </p:pic>
        <p:pic>
          <p:nvPicPr>
            <p:cNvPr id="2097155" name="Picture 10"/>
            <p:cNvPicPr>
              <a:picLocks noChangeAspect="1"/>
            </p:cNvPicPr>
            <p:nvPr/>
          </p:nvPicPr>
          <p:blipFill rotWithShape="1">
            <a:blip xmlns:r="http://schemas.openxmlformats.org/officeDocument/2006/relationships" r:embed="rId3"/>
            <a:srcRect t="20552"/>
            <a:stretch>
              <a:fillRect/>
            </a:stretch>
          </p:blipFill>
          <p:spPr>
            <a:xfrm>
              <a:off x="3675859" y="1608154"/>
              <a:ext cx="787775" cy="414497"/>
            </a:xfrm>
            <a:prstGeom prst="rect"/>
          </p:spPr>
        </p:pic>
        <p:cxnSp>
          <p:nvCxnSpPr>
            <p:cNvPr id="3145728" name="Straight Connector 14"/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45729" name="Straight Connector 17"/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97156" name="Picture 19"/>
            <p:cNvPicPr>
              <a:picLocks/>
            </p:cNvPicPr>
            <p:nvPr/>
          </p:nvPicPr>
          <p:blipFill>
            <a:blip xmlns:r="http://schemas.openxmlformats.org/officeDocument/2006/relationships" r:embed="rId4"/>
            <a:stretch>
              <a:fillRect/>
            </a:stretch>
          </p:blipFill>
          <p:spPr>
            <a:xfrm>
              <a:off x="6212294" y="1633695"/>
              <a:ext cx="1402381" cy="363414"/>
            </a:xfrm>
            <a:prstGeom prst="rect"/>
            <a:ln w="0">
              <a:noFill/>
            </a:ln>
          </p:spPr>
        </p:pic>
        <p:cxnSp>
          <p:nvCxnSpPr>
            <p:cNvPr id="3145730" name="Straight Connector 20"/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97157" name="Picture 21" descr="A blue and black text  Description automatically generated"/>
            <p:cNvPicPr>
              <a:picLocks noChangeAspect="1"/>
            </p:cNvPicPr>
            <p:nvPr/>
          </p:nvPicPr>
          <p:blipFill>
            <a:blip xmlns:r="http://schemas.openxmlformats.org/officeDocument/2006/relationships" r:embed="rId5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/>
          </p:spPr>
        </p:pic>
      </p:grpSp>
      <p:sp>
        <p:nvSpPr>
          <p:cNvPr id="1048586" name="TextBox 6"/>
          <p:cNvSpPr txBox="1"/>
          <p:nvPr/>
        </p:nvSpPr>
        <p:spPr>
          <a:xfrm>
            <a:off x="1311965" y="2312364"/>
            <a:ext cx="6520068" cy="2847340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b="1" dirty="0" sz="2000" lang="en-US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SPOTIFY MUSIC RECOMMENDATION SYSTEM</a:t>
            </a:r>
          </a:p>
          <a:p>
            <a:pPr algn="ctr"/>
            <a:endParaRPr dirty="0" sz="1400" lang="en-US"/>
          </a:p>
          <a:p>
            <a:r>
              <a:rPr dirty="0" lang="en-US"/>
              <a:t>Name: THIRUPATHI R</a:t>
            </a:r>
            <a:r>
              <a:rPr dirty="0" sz="1400" lang="en-US"/>
              <a:t>	                    	Guide: </a:t>
            </a:r>
            <a:r>
              <a:rPr dirty="0" sz="1400" lang="en-US" err="1"/>
              <a:t>P</a:t>
            </a:r>
            <a:r>
              <a:rPr dirty="0" lang="en-US" err="1"/>
              <a:t>.Raja,Master</a:t>
            </a:r>
            <a:r>
              <a:rPr dirty="0" lang="en-US"/>
              <a:t> Trainer</a:t>
            </a:r>
            <a:endParaRPr dirty="0" sz="1400" lang="en-US"/>
          </a:p>
          <a:p>
            <a:endParaRPr dirty="0" lang="en-US"/>
          </a:p>
          <a:p>
            <a:r>
              <a:rPr dirty="0" sz="1400" lang="en-US"/>
              <a:t>NM-ID: </a:t>
            </a:r>
            <a:r>
              <a:rPr dirty="0" lang="en-US"/>
              <a:t>au923821114034</a:t>
            </a:r>
            <a:endParaRPr dirty="0" sz="1400" lang="en-US"/>
          </a:p>
          <a:p>
            <a:endParaRPr dirty="0" lang="en-US"/>
          </a:p>
          <a:p>
            <a:r>
              <a:rPr dirty="0" sz="1400" lang="en-US"/>
              <a:t>E-Mail ID:</a:t>
            </a:r>
            <a:r>
              <a:rPr dirty="0" lang="en-US"/>
              <a:t>kdthiru520</a:t>
            </a:r>
            <a:r>
              <a:rPr dirty="0" sz="1400" lang="en-US"/>
              <a:t>@gmail.com</a:t>
            </a:r>
          </a:p>
          <a:p>
            <a:pPr algn="ctr"/>
            <a:endParaRPr dirty="0" lang="en-US"/>
          </a:p>
          <a:p>
            <a:pPr algn="ctr"/>
            <a:endParaRPr dirty="0" sz="1400" lang="en-US"/>
          </a:p>
          <a:p>
            <a:pPr algn="ctr"/>
            <a:endParaRPr dirty="0" lang="en-US"/>
          </a:p>
          <a:p>
            <a:pPr algn="ctr"/>
            <a:endParaRPr dirty="0" sz="1400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Google Shape;62;g5fab984687_2_0"/>
          <p:cNvSpPr txBox="1"/>
          <p:nvPr/>
        </p:nvSpPr>
        <p:spPr>
          <a:xfrm>
            <a:off x="3161462" y="2041411"/>
            <a:ext cx="2821075" cy="530339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b="1" dirty="0" sz="30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extBox 1174"/>
          <p:cNvSpPr txBox="1"/>
          <p:nvPr/>
        </p:nvSpPr>
        <p:spPr>
          <a:xfrm>
            <a:off x="366152" y="598433"/>
            <a:ext cx="4624216" cy="510540"/>
          </a:xfrm>
          <a:prstGeom prst="rect"/>
          <a:noFill/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dirty="0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b="1" dirty="0" sz="900" lang="en-US"/>
          </a:p>
        </p:txBody>
      </p:sp>
      <p:sp>
        <p:nvSpPr>
          <p:cNvPr id="1048591" name="TextBox 3"/>
          <p:cNvSpPr txBox="1"/>
          <p:nvPr/>
        </p:nvSpPr>
        <p:spPr>
          <a:xfrm>
            <a:off x="654158" y="1060098"/>
            <a:ext cx="6935087" cy="3154680"/>
          </a:xfrm>
          <a:prstGeom prst="rect"/>
          <a:noFill/>
        </p:spPr>
        <p:txBody>
          <a:bodyPr wrap="square">
            <a:spAutoFit/>
          </a:bodyPr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Abstract of the Project</a:t>
            </a:r>
            <a:endParaRPr dirty="0" sz="1800" lang="en-IN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Problem Statement</a:t>
            </a: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Proposed Solution</a:t>
            </a: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System Architecture</a:t>
            </a: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Embedded Video of Project</a:t>
            </a: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IN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Conclusion</a:t>
            </a:r>
          </a:p>
          <a:p>
            <a:pPr indent="-285750" marL="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algn="ctr" pos="4229100"/>
              </a:tabLst>
            </a:pPr>
            <a:r>
              <a:rPr dirty="0" sz="1800" lang="en-US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Future Scope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>
          <a:xfrm>
            <a:off x="311700" y="565795"/>
            <a:ext cx="8520600" cy="510540"/>
          </a:xfrm>
          <a:noFill/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  <a:endParaRPr b="1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598" name="TextBox 2"/>
          <p:cNvSpPr txBox="1"/>
          <p:nvPr/>
        </p:nvSpPr>
        <p:spPr>
          <a:xfrm>
            <a:off x="1052424" y="1021537"/>
            <a:ext cx="6883878" cy="382265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50000"/>
              </a:lnSpc>
            </a:pPr>
            <a:r>
              <a:rPr dirty="0" sz="1800" lang="en-GB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The Spotify Music Recommendation System aims to enhance music discovery by using machine learning to </a:t>
            </a:r>
            <a:r>
              <a:rPr dirty="0" sz="1800" lang="en-GB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dirty="0" sz="1800" lang="en-GB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recommend songs based on user preferences. By employing the Spotify songs dataset, available through Kaggle, this system leverages K-Means clustering and cosine similarity to group songs by key audio features such as tempo, danceability, energy, loudness, and other musical characteristics. Once these clusters are created, songs within a cluster are assumed to share similarities in sound and style, making them suitable candidates for recommendations</a:t>
            </a:r>
            <a:r>
              <a:rPr dirty="0" sz="20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dirty="0" sz="20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b="1" sz="1400" lang="en-U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  <a:endParaRPr b="1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00" name="TextBox 2"/>
          <p:cNvSpPr txBox="1"/>
          <p:nvPr/>
        </p:nvSpPr>
        <p:spPr>
          <a:xfrm>
            <a:off x="1095022" y="1196622"/>
            <a:ext cx="7065567" cy="2377440"/>
          </a:xfrm>
          <a:prstGeom prst="rect"/>
          <a:noFill/>
        </p:spPr>
        <p:txBody>
          <a:bodyPr rtlCol="0" wrap="square">
            <a:spAutoFit/>
          </a:bodyPr>
          <a:p>
            <a:pPr algn="just" marL="457200">
              <a:lnSpc>
                <a:spcPct val="150000"/>
              </a:lnSpc>
              <a:spcAft>
                <a:spcPts val="1000"/>
              </a:spcAft>
            </a:pPr>
            <a:r>
              <a:rPr dirty="0" sz="1800"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The vast amount of music on platforms like Spotify presents a challenge for users in discovering music that aligns with their preferences. This project addresses this by developing a recommendation system that groups songs by similarity, allowing for recommendations that match the user's tastes.</a:t>
            </a:r>
            <a:endParaRPr dirty="0" sz="1800" lang="en-IN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10540"/>
          </a:xfrm>
          <a:noFill/>
          <a:ln>
            <a:noFill/>
          </a:ln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b="1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02" name="TextBox 3"/>
          <p:cNvSpPr txBox="1"/>
          <p:nvPr/>
        </p:nvSpPr>
        <p:spPr>
          <a:xfrm>
            <a:off x="983411" y="1242204"/>
            <a:ext cx="7021902" cy="3749040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50000"/>
              </a:lnSpc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	To develop a more advanced </a:t>
            </a:r>
            <a:r>
              <a:rPr dirty="0" sz="1800" lang="en-GB" err="1">
                <a:latin typeface="Times New Roman" panose="02020603050405020304" pitchFamily="18" charset="0"/>
                <a:cs typeface="Times New Roman" panose="02020603050405020304" pitchFamily="18" charset="0"/>
              </a:rPr>
              <a:t>spotify</a:t>
            </a: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music recommendation </a:t>
            </a:r>
            <a:r>
              <a:rPr dirty="0" sz="1800" lang="en-GB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system,a</a:t>
            </a: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solution can focus on integrating various AI-driven and user-</a:t>
            </a:r>
            <a:r>
              <a:rPr dirty="0" sz="1800" lang="en-GB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centered</a:t>
            </a: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enhancements.</a:t>
            </a:r>
          </a:p>
          <a:p>
            <a:pPr algn="just">
              <a:lnSpc>
                <a:spcPct val="150000"/>
              </a:lnSpc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Here’s a proposed solution with a phased approach:</a:t>
            </a:r>
          </a:p>
          <a:p>
            <a:pPr algn="just" indent="-285750" marL="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</a:t>
            </a:r>
            <a:r>
              <a:rPr dirty="0" sz="1800" lang="en-GB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enhancements</a:t>
            </a:r>
          </a:p>
          <a:p>
            <a:pPr algn="just" indent="-285750" marL="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Improved </a:t>
            </a:r>
            <a:r>
              <a:rPr dirty="0" sz="1800" lang="en-GB" err="1">
                <a:latin typeface="Times New Roman" panose="02020603050405020304" pitchFamily="18" charset="0"/>
                <a:cs typeface="Times New Roman" panose="02020603050405020304" pitchFamily="18" charset="0"/>
              </a:rPr>
              <a:t>presonalization</a:t>
            </a: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 algorithms</a:t>
            </a:r>
          </a:p>
          <a:p>
            <a:pPr algn="just" indent="-285750" marL="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User experience enhancements</a:t>
            </a:r>
          </a:p>
          <a:p>
            <a:pPr algn="just" indent="-285750" marL="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dirty="0" sz="1800"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Real-time feedback and Dynamic adjustment	  </a:t>
            </a:r>
            <a:endParaRPr dirty="0" sz="1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4"/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10540"/>
          </a:xfrm>
          <a:noFill/>
          <a:ln>
            <a:noFill/>
          </a:ln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sp>
        <p:nvSpPr>
          <p:cNvPr id="1048604" name="TextBox 1"/>
          <p:cNvSpPr txBox="1"/>
          <p:nvPr/>
        </p:nvSpPr>
        <p:spPr>
          <a:xfrm>
            <a:off x="975439" y="867182"/>
            <a:ext cx="6886435" cy="4206240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The system architecture for an advanced Spotify music recommendation system would consist of several layers and components designed to </a:t>
            </a:r>
            <a:r>
              <a:rPr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gather,process,and</a:t>
            </a: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analyze user data </a:t>
            </a:r>
            <a:r>
              <a:rPr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efficiently,delivering</a:t>
            </a: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personalized and context-aware music recommendations.</a:t>
            </a:r>
          </a:p>
          <a:p>
            <a:pPr>
              <a:lnSpc>
                <a:spcPct val="150000"/>
              </a:lnSpc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Here’s a high-level architecture overview :</a:t>
            </a:r>
          </a:p>
          <a:p>
            <a:endParaRPr dirty="0" sz="18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42900" marL="342900">
              <a:buAutoNum type="arabicPeriod"/>
            </a:pPr>
            <a:r>
              <a:rPr dirty="0" sz="18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Layer</a:t>
            </a:r>
          </a:p>
          <a:p>
            <a:pPr indent="-342900" marL="342900">
              <a:buAutoNum type="arabicPeriod"/>
            </a:pPr>
            <a:endParaRPr dirty="0" sz="1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42900" marL="342900">
              <a:buAutoNum type="arabicPeriod"/>
            </a:pPr>
            <a:r>
              <a:rPr dirty="0" sz="18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 Layer</a:t>
            </a:r>
          </a:p>
          <a:p>
            <a:pPr indent="-342900" marL="342900">
              <a:buAutoNum type="arabicPeriod"/>
            </a:pPr>
            <a:endParaRPr dirty="0" sz="1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42900" marL="342900">
              <a:buAutoNum type="arabicPeriod"/>
            </a:pPr>
            <a:r>
              <a:rPr dirty="0" sz="18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 Layer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 txBox="1"/>
          <p:nvPr/>
        </p:nvSpPr>
        <p:spPr>
          <a:xfrm>
            <a:off x="309740" y="375246"/>
            <a:ext cx="8520600" cy="510539"/>
          </a:xfrm>
          <a:prstGeom prst="rect"/>
          <a:noFill/>
          <a:ln>
            <a:noFill/>
          </a:ln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lvl="1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lvl="2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lvl="3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lvl="4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lvl="5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lvl="6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lvl="7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lvl="8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cap="none" sz="1400" i="0" strike="noStrike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of Project Demo</a:t>
            </a:r>
            <a:endParaRPr b="1" dirty="0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97159" name=""/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006714" y="1026002"/>
            <a:ext cx="7438835" cy="3611063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evtFilter="cancelBubble" fill="hold" id="2" nodeType="interactiveSeq" restart="whenNotActive">
                <p:stCondLst>
                  <p:cond evt="onClick" delay="0">
                    <p:tgtEl>
                      <p:spTgt spid="2097159">
                        <p:txEl>
                          <p:charRg st="0" end="0"/>
                        </p:txEl>
                      </p:spTgt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dur="1" fill="hold" id="6"/>
                                        <p:tgtEl>
                                          <p:spTgt spid="2097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9">
                      <p:txEl>
                        <p:charRg st="0" end="0"/>
                      </p:txEl>
                    </p:spTgt>
                  </p:tgtEl>
                </p:cond>
              </p:nextCondLst>
            </p:seq>
            <p:video fullScrn="0">
              <p:cMediaNode vol="50000">
                <p:cTn display="1" fill="hold" id="7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09715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10540"/>
          </a:xfrm>
          <a:noFill/>
          <a:ln>
            <a:noFill/>
          </a:ln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b="1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08" name="TextBox 2"/>
          <p:cNvSpPr txBox="1"/>
          <p:nvPr/>
        </p:nvSpPr>
        <p:spPr>
          <a:xfrm>
            <a:off x="1052423" y="1362974"/>
            <a:ext cx="7194430" cy="3215641"/>
          </a:xfrm>
          <a:prstGeom prst="rect"/>
          <a:noFill/>
        </p:spPr>
        <p:txBody>
          <a:bodyPr rtlCol="0" wrap="square">
            <a:spAutoFit/>
          </a:bodyPr>
          <a:p>
            <a:pPr algn="just">
              <a:lnSpc>
                <a:spcPct val="150000"/>
              </a:lnSpc>
            </a:pPr>
            <a:r>
              <a:rPr dirty="0" sz="1800" lang="en-US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The Spotify Music Recommendation System successfully demonstrates how clustering and similarity-based analysis can be applied to generate music recommendations that align with user preferences. By leveraging unsupervised learning (K-Means clustering) and cosine similarity, the system provides an efficient way to group and recommend songs based on key audio features, resulting in a recommendation system that enhances music discovery.</a:t>
            </a:r>
            <a:endParaRPr dirty="0" sz="1800" lang="en-IN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dirty="0" sz="22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10540"/>
          </a:xfrm>
          <a:noFill/>
          <a:ln>
            <a:noFill/>
          </a:ln>
        </p:spPr>
        <p:txBody>
          <a:bodyPr anchor="t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/>
            <a:spAutoFit/>
          </a:bodyPr>
          <a:p>
            <a:r>
              <a:rPr b="1" sz="2400" lang="en-US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b="1" sz="2400" lang="en-IN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610" name="TextBox 2"/>
          <p:cNvSpPr txBox="1"/>
          <p:nvPr/>
        </p:nvSpPr>
        <p:spPr>
          <a:xfrm>
            <a:off x="1106311" y="950929"/>
            <a:ext cx="6778232" cy="4295141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The future of </a:t>
            </a:r>
            <a:r>
              <a:rPr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spotify’s</a:t>
            </a: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music recommendation system is quite promising as advancements in AI and machine learning continue to refine how music is </a:t>
            </a:r>
            <a:r>
              <a:rPr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recommended.Here</a:t>
            </a: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are some potential areas of developments.</a:t>
            </a:r>
          </a:p>
          <a:p>
            <a:pPr>
              <a:lnSpc>
                <a:spcPct val="150000"/>
              </a:lnSpc>
            </a:pPr>
            <a:endParaRPr dirty="0" sz="18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 marL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Enhanced personalization</a:t>
            </a:r>
          </a:p>
          <a:p>
            <a:pPr indent="-285750" marL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Context-aware recommendations</a:t>
            </a:r>
          </a:p>
          <a:p>
            <a:pPr indent="-285750" marL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Social and </a:t>
            </a:r>
            <a:r>
              <a:rPr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collabrative</a:t>
            </a: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filtering</a:t>
            </a:r>
          </a:p>
          <a:p>
            <a:pPr indent="-285750" marL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for new music discovery</a:t>
            </a:r>
          </a:p>
          <a:p>
            <a:endParaRPr dirty="0" sz="18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42900" marL="342900">
              <a:buAutoNum type="arabicPeriod"/>
            </a:pPr>
            <a:endParaRPr dirty="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Dr Moinudeen Syed</dc:creator>
  <cp:lastModifiedBy>kdthiru520@gmail.com</cp:lastModifiedBy>
  <dcterms:created xsi:type="dcterms:W3CDTF">2024-11-16T04:52:41Z</dcterms:created>
  <dcterms:modified xsi:type="dcterms:W3CDTF">2024-11-16T04:52:41Z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  <property fmtid="{D5CDD505-2E9C-101B-9397-08002B2CF9AE}" pid="10" name="ICV">
    <vt:lpwstr>febe6a61bd0d40d6a85ef487d53d0adf</vt:lpwstr>
  </property>
</Properties>
</file>